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2" r:id="rId6"/>
    <p:sldId id="261" r:id="rId7"/>
    <p:sldId id="27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FDF0DF"/>
    <a:srgbClr val="F7F7F7"/>
    <a:srgbClr val="F6F6F4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370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065AA-37A2-4ED3-9E38-1B1C27B35E74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543D4-B0D2-4946-86B1-78B93B7B5A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76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543D4-B0D2-4946-86B1-78B93B7B5AE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69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2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154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73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63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05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39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28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582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74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09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15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557F-2DDD-4608-9375-B8E8E3EEF3C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F0BF9-19D1-40FB-B356-F2A092C3EA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54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jpeg"/><Relationship Id="rId9" Type="http://schemas.openxmlformats.org/officeDocument/2006/relationships/image" Target="../media/image11.png"/><Relationship Id="rId1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7802" b="12278"/>
          <a:stretch/>
        </p:blipFill>
        <p:spPr>
          <a:xfrm>
            <a:off x="0" y="0"/>
            <a:ext cx="6426127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61210" y="2469376"/>
            <a:ext cx="6887737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Пагін, його будова та функції. Видозміни пагонів</a:t>
            </a:r>
            <a:r>
              <a:rPr lang="ru-RU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79" y="6560170"/>
            <a:ext cx="1579321" cy="2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r"/>
      </p:transition>
    </mc:Choice>
    <mc:Fallback xmlns="">
      <p:transition spd="slow">
        <p:push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9893"/>
            <a:ext cx="3750527" cy="261919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28" y="2495862"/>
            <a:ext cx="410237" cy="41023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22" y="2133225"/>
            <a:ext cx="395725" cy="3957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90" y="2873010"/>
            <a:ext cx="409675" cy="3957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33" y="191729"/>
            <a:ext cx="5287237" cy="66662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8228" y="160769"/>
            <a:ext cx="6984597" cy="1319991"/>
          </a:xfrm>
          <a:solidFill>
            <a:srgbClr val="F7F7F7"/>
          </a:solidFill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solidFill>
                  <a:srgbClr val="FF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Пагін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- </a:t>
            </a:r>
            <a:r>
              <a:rPr lang="ru-RU" sz="28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вегетативний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орган </a:t>
            </a:r>
            <a:r>
              <a:rPr lang="ru-RU" sz="28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рослини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, </a:t>
            </a:r>
            <a:r>
              <a:rPr lang="uk-UA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утворений </a:t>
            </a:r>
            <a:r>
              <a:rPr lang="ru-RU" sz="2800" dirty="0" err="1" smtClean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стебло</a:t>
            </a:r>
            <a:r>
              <a:rPr lang="uk-UA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м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, листками, </a:t>
            </a:r>
            <a:r>
              <a:rPr lang="ru-RU" sz="28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брунька</a:t>
            </a:r>
            <a:r>
              <a:rPr lang="uk-UA" sz="28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ми</a:t>
            </a:r>
            <a:endParaRPr lang="ru-RU" sz="2800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79" y="6560170"/>
            <a:ext cx="1579321" cy="2978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9044" y="246932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стебло</a:t>
            </a:r>
            <a:endParaRPr lang="ru-RU" dirty="0">
              <a:latin typeface="Comic Sans MS" panose="030F0702030302020204" pitchFamily="66" charset="0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9383051" y="2653990"/>
            <a:ext cx="645993" cy="780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632963" y="1643777"/>
            <a:ext cx="61064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Стебло – це вісь </a:t>
            </a:r>
            <a:r>
              <a:rPr lang="uk-UA" sz="2400" dirty="0" err="1" smtClean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пагона</a:t>
            </a:r>
            <a:r>
              <a:rPr lang="uk-UA" sz="2400" dirty="0" smtClean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:</a:t>
            </a:r>
            <a:endParaRPr lang="uk-UA" sz="2400" dirty="0">
              <a:solidFill>
                <a:srgbClr val="008080"/>
              </a:solidFill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      </a:t>
            </a:r>
            <a:r>
              <a:rPr lang="ru-RU" sz="2400" dirty="0" err="1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транспортує</a:t>
            </a:r>
            <a:r>
              <a:rPr lang="ru-RU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речовин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и</a:t>
            </a:r>
            <a:endParaRPr lang="ru-RU" sz="2400" dirty="0">
              <a:solidFill>
                <a:srgbClr val="000000"/>
              </a:solidFill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      </a:t>
            </a:r>
            <a:r>
              <a:rPr lang="ru-RU" sz="2400" dirty="0" err="1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утримує</a:t>
            </a:r>
            <a:r>
              <a:rPr lang="ru-RU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листки</a:t>
            </a:r>
          </a:p>
          <a:p>
            <a:r>
              <a:rPr lang="ru-RU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      </a:t>
            </a:r>
            <a:r>
              <a:rPr lang="ru-RU" sz="2400" dirty="0" err="1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забезпечує</a:t>
            </a:r>
            <a:r>
              <a:rPr lang="ru-RU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зв'язок</a:t>
            </a:r>
            <a:r>
              <a:rPr lang="ru-RU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між</a:t>
            </a:r>
            <a:r>
              <a:rPr lang="ru-RU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усіма</a:t>
            </a:r>
            <a:r>
              <a:rPr lang="ru-RU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</a:p>
          <a:p>
            <a:r>
              <a:rPr lang="ru-RU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     </a:t>
            </a:r>
            <a:r>
              <a:rPr lang="ru-RU" sz="2400" dirty="0" err="1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частинами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рослини</a:t>
            </a:r>
            <a:endParaRPr lang="ru-RU" sz="2400" dirty="0">
              <a:latin typeface="Comic Sans MS" panose="030F0702030302020204" pitchFamily="66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14" y="3240811"/>
            <a:ext cx="2023872" cy="2840736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666077" y="6062754"/>
            <a:ext cx="2360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Трав'янисті </a:t>
            </a:r>
            <a:r>
              <a:rPr lang="uk-UA" dirty="0" smtClean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стебла</a:t>
            </a:r>
            <a:r>
              <a:rPr lang="ru-RU" b="1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</a:p>
          <a:p>
            <a:r>
              <a:rPr lang="uk-UA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соковиті </a:t>
            </a:r>
            <a:r>
              <a:rPr lang="uk-UA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та зелені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17370" y="3827220"/>
            <a:ext cx="4070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Дерев'янисті стебла</a:t>
            </a:r>
            <a:r>
              <a:rPr lang="ru-RU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 </a:t>
            </a:r>
            <a:r>
              <a:rPr lang="uk-UA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набувають </a:t>
            </a:r>
            <a:r>
              <a:rPr lang="uk-UA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твердості </a:t>
            </a:r>
            <a:r>
              <a:rPr lang="uk-UA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завдяки </a:t>
            </a:r>
          </a:p>
          <a:p>
            <a:r>
              <a:rPr lang="uk-UA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відкладенню </a:t>
            </a:r>
          </a:p>
          <a:p>
            <a:r>
              <a:rPr lang="uk-UA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лігніну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880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28" y="2495862"/>
            <a:ext cx="410237" cy="41023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83" y="3268752"/>
            <a:ext cx="395725" cy="3957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90" y="2873010"/>
            <a:ext cx="409675" cy="3957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33" y="191729"/>
            <a:ext cx="5287237" cy="66662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8228" y="160769"/>
            <a:ext cx="6984597" cy="1319991"/>
          </a:xfrm>
          <a:solidFill>
            <a:srgbClr val="F7F7F7"/>
          </a:solidFill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solidFill>
                  <a:srgbClr val="FF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Пагін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- </a:t>
            </a:r>
            <a:r>
              <a:rPr lang="ru-RU" sz="28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вегетативний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орган </a:t>
            </a:r>
            <a:r>
              <a:rPr lang="ru-RU" sz="28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рослини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, </a:t>
            </a:r>
            <a:r>
              <a:rPr lang="uk-UA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утворений </a:t>
            </a:r>
            <a:r>
              <a:rPr lang="ru-RU" sz="2800" dirty="0" err="1" smtClean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стебло</a:t>
            </a:r>
            <a:r>
              <a:rPr lang="uk-UA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м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, листками, </a:t>
            </a:r>
            <a:r>
              <a:rPr lang="ru-RU" sz="28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брунька</a:t>
            </a:r>
            <a:r>
              <a:rPr lang="uk-UA" sz="28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ми</a:t>
            </a:r>
            <a:endParaRPr lang="ru-RU" sz="2800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79" y="6560170"/>
            <a:ext cx="1579321" cy="2978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1056" y="227484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листки</a:t>
            </a:r>
            <a:endParaRPr lang="ru-RU" dirty="0">
              <a:latin typeface="Comic Sans MS" panose="030F0702030302020204" pitchFamily="66" charset="0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6880302" y="1615053"/>
            <a:ext cx="1108068" cy="659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599651" y="1648856"/>
            <a:ext cx="46302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 smtClean="0">
                <a:solidFill>
                  <a:srgbClr val="00808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Листки – бічні органи пагонів</a:t>
            </a:r>
            <a:r>
              <a:rPr lang="uk-UA" sz="2400" dirty="0" smtClean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, </a:t>
            </a:r>
          </a:p>
          <a:p>
            <a:r>
              <a:rPr lang="uk-UA" sz="2400" dirty="0" smtClean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які забезпечують </a:t>
            </a:r>
          </a:p>
          <a:p>
            <a:r>
              <a:rPr lang="uk-UA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     </a:t>
            </a:r>
            <a:r>
              <a:rPr lang="uk-UA" sz="2400" dirty="0" smtClean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фотосинтез </a:t>
            </a:r>
          </a:p>
          <a:p>
            <a:r>
              <a:rPr lang="uk-UA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     </a:t>
            </a:r>
            <a:r>
              <a:rPr lang="uk-UA" sz="2400" dirty="0" smtClean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газообмін  </a:t>
            </a:r>
          </a:p>
          <a:p>
            <a:r>
              <a:rPr lang="uk-UA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     </a:t>
            </a:r>
            <a:r>
              <a:rPr lang="uk-UA" sz="2400" dirty="0" smtClean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випаро­вування </a:t>
            </a:r>
            <a:endParaRPr lang="ru-RU" sz="2400" dirty="0">
              <a:latin typeface="Comic Sans MS" panose="030F0702030302020204" pitchFamily="66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6880302" y="2640304"/>
            <a:ext cx="1108068" cy="554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99651" y="426959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2400" dirty="0" smtClean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Бруньки </a:t>
            </a:r>
            <a:r>
              <a:rPr lang="uk-UA" sz="2400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- це </a:t>
            </a:r>
            <a:r>
              <a:rPr lang="uk-UA" sz="2400" dirty="0" smtClean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зачаткові пагони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, </a:t>
            </a:r>
          </a:p>
          <a:p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що забезпечують </a:t>
            </a:r>
          </a:p>
          <a:p>
            <a:r>
              <a:rPr lang="uk-UA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     ріст </a:t>
            </a:r>
            <a:r>
              <a:rPr lang="uk-UA" sz="24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пагона</a:t>
            </a:r>
            <a:r>
              <a:rPr lang="uk-UA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(верхівкова брунька) </a:t>
            </a:r>
          </a:p>
          <a:p>
            <a:r>
              <a:rPr lang="uk-UA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     галуження (бічні бруньки)</a:t>
            </a:r>
            <a:endParaRPr lang="ru-RU" sz="2400" dirty="0">
              <a:latin typeface="Comic Sans MS" panose="030F0702030302020204" pitchFamily="66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40" y="5054426"/>
            <a:ext cx="395725" cy="39572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40" y="5440221"/>
            <a:ext cx="395725" cy="3957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768245" y="258695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omic Sans MS" panose="030F0702030302020204" pitchFamily="66" charset="0"/>
              </a:rPr>
              <a:t>б</a:t>
            </a:r>
            <a:r>
              <a:rPr lang="uk-UA" dirty="0" smtClean="0">
                <a:latin typeface="Comic Sans MS" panose="030F0702030302020204" pitchFamily="66" charset="0"/>
              </a:rPr>
              <a:t>ічна брунька</a:t>
            </a:r>
            <a:endParaRPr lang="ru-RU" dirty="0">
              <a:latin typeface="Comic Sans MS" panose="030F0702030302020204" pitchFamily="66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H="1">
            <a:off x="9497880" y="2906099"/>
            <a:ext cx="493614" cy="618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90453" y="191729"/>
            <a:ext cx="1423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>
                <a:latin typeface="Comic Sans MS" panose="030F0702030302020204" pitchFamily="66" charset="0"/>
              </a:rPr>
              <a:t>в</a:t>
            </a:r>
            <a:r>
              <a:rPr lang="uk-UA" dirty="0" smtClean="0">
                <a:latin typeface="Comic Sans MS" panose="030F0702030302020204" pitchFamily="66" charset="0"/>
              </a:rPr>
              <a:t>ерхівкова </a:t>
            </a:r>
          </a:p>
          <a:p>
            <a:pPr algn="ctr"/>
            <a:r>
              <a:rPr lang="uk-UA" dirty="0" smtClean="0">
                <a:latin typeface="Comic Sans MS" panose="030F0702030302020204" pitchFamily="66" charset="0"/>
              </a:rPr>
              <a:t>брунька</a:t>
            </a:r>
            <a:endParaRPr lang="ru-RU" dirty="0">
              <a:latin typeface="Comic Sans MS" panose="030F0702030302020204" pitchFamily="66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H="1" flipV="1">
            <a:off x="8850099" y="514894"/>
            <a:ext cx="493614" cy="92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4153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33" y="191729"/>
            <a:ext cx="5287237" cy="66662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8228" y="160769"/>
            <a:ext cx="6984597" cy="1319991"/>
          </a:xfrm>
          <a:solidFill>
            <a:srgbClr val="F7F7F7"/>
          </a:solidFill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solidFill>
                  <a:srgbClr val="FF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Пагін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- </a:t>
            </a:r>
            <a:r>
              <a:rPr lang="ru-RU" sz="28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вегетативний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орган </a:t>
            </a:r>
            <a:r>
              <a:rPr lang="ru-RU" sz="28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рослини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, </a:t>
            </a:r>
            <a:r>
              <a:rPr lang="uk-UA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утворений </a:t>
            </a:r>
            <a:r>
              <a:rPr lang="ru-RU" sz="2800" dirty="0" err="1" smtClean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стебло</a:t>
            </a:r>
            <a:r>
              <a:rPr lang="uk-UA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м</a:t>
            </a:r>
            <a:r>
              <a:rPr lang="ru-RU" sz="28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, листками, </a:t>
            </a:r>
            <a:r>
              <a:rPr lang="ru-RU" sz="28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брунька</a:t>
            </a:r>
            <a:r>
              <a:rPr lang="uk-UA" sz="28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ми</a:t>
            </a:r>
            <a:endParaRPr lang="ru-RU" sz="2800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79" y="6560170"/>
            <a:ext cx="1579321" cy="2978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2613" y="2550241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міжвузля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02347" y="398995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вузол</a:t>
            </a:r>
            <a:endParaRPr lang="ru-RU" dirty="0">
              <a:latin typeface="Comic Sans MS" panose="030F0702030302020204" pitchFamily="66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V="1">
            <a:off x="9014241" y="3714436"/>
            <a:ext cx="368810" cy="322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авая фигурная скобка 14"/>
          <p:cNvSpPr/>
          <p:nvPr/>
        </p:nvSpPr>
        <p:spPr>
          <a:xfrm>
            <a:off x="9417454" y="1944951"/>
            <a:ext cx="451375" cy="157991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80178" y="3109365"/>
            <a:ext cx="7600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uk-UA" sz="2400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Вузол</a:t>
            </a:r>
            <a:r>
              <a:rPr lang="ru-RU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 </a:t>
            </a:r>
            <a:r>
              <a:rPr lang="uk-UA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- це місце прикріплення листків </a:t>
            </a:r>
            <a:endParaRPr lang="uk-UA" sz="2400" dirty="0" smtClean="0">
              <a:solidFill>
                <a:srgbClr val="000000"/>
              </a:solidFill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r>
              <a:rPr lang="uk-UA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до стебла</a:t>
            </a:r>
            <a:endParaRPr lang="ru-RU" sz="2400" dirty="0">
              <a:latin typeface="Comic Sans MS" panose="030F0702030302020204" pitchFamily="66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80178" y="4255700"/>
            <a:ext cx="6710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uk-UA" sz="2400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Міжвузля</a:t>
            </a:r>
            <a:r>
              <a:rPr lang="ru-RU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 </a:t>
            </a:r>
            <a:r>
              <a:rPr lang="uk-UA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- відстань між сусідніми 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вузлами </a:t>
            </a:r>
            <a:endParaRPr lang="ru-RU" sz="2400" dirty="0">
              <a:latin typeface="Comic Sans MS" panose="030F0702030302020204" pitchFamily="66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61826" y="515346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2400" dirty="0" smtClean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Пазуха листка</a:t>
            </a:r>
            <a:r>
              <a:rPr lang="uk-UA" sz="2400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 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-  </a:t>
            </a:r>
            <a:r>
              <a:rPr lang="uk-UA" sz="24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це уявний гострий кут між стеблом і </a:t>
            </a:r>
            <a:r>
              <a:rPr lang="uk-UA" sz="24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листком</a:t>
            </a:r>
            <a:endParaRPr lang="ru-RU" sz="2400" dirty="0">
              <a:latin typeface="Comic Sans MS" panose="030F0702030302020204" pitchFamily="66" charset="0"/>
            </a:endParaRP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9344722" y="2542478"/>
            <a:ext cx="38329" cy="76980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8650908" y="2772999"/>
            <a:ext cx="712978" cy="5672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Дуга 32"/>
          <p:cNvSpPr/>
          <p:nvPr/>
        </p:nvSpPr>
        <p:spPr>
          <a:xfrm rot="16979848">
            <a:off x="8934991" y="2653788"/>
            <a:ext cx="547738" cy="577377"/>
          </a:xfrm>
          <a:prstGeom prst="arc">
            <a:avLst>
              <a:gd name="adj1" fmla="val 15318665"/>
              <a:gd name="adj2" fmla="val 69044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8449302" y="2550241"/>
            <a:ext cx="608746" cy="139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48373" y="2347279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omic Sans MS" panose="030F0702030302020204" pitchFamily="66" charset="0"/>
              </a:rPr>
              <a:t>п</a:t>
            </a:r>
            <a:r>
              <a:rPr lang="uk-UA" dirty="0" smtClean="0">
                <a:latin typeface="Comic Sans MS" panose="030F0702030302020204" pitchFamily="66" charset="0"/>
              </a:rPr>
              <a:t>азуха листка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163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15" grpId="0" animBg="1"/>
      <p:bldP spid="16" grpId="0"/>
      <p:bldP spid="18" grpId="0"/>
      <p:bldP spid="19" grpId="0"/>
      <p:bldP spid="33" grpId="0" animBg="1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rder Strawberry Leave Water Drops Flowers Stock Vector (Royalty Free)  63930122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 bwMode="auto">
          <a:xfrm rot="21286239">
            <a:off x="4390467" y="974315"/>
            <a:ext cx="3764405" cy="14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31777" y="4359154"/>
            <a:ext cx="2939911" cy="202118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5"/>
          <a:srcRect b="6955"/>
          <a:stretch/>
        </p:blipFill>
        <p:spPr>
          <a:xfrm rot="16200000">
            <a:off x="9087719" y="2978927"/>
            <a:ext cx="3750084" cy="24053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35" y="179998"/>
            <a:ext cx="9220200" cy="764023"/>
          </a:xfrm>
          <a:solidFill>
            <a:srgbClr val="F7F7F7"/>
          </a:solidFill>
        </p:spPr>
        <p:txBody>
          <a:bodyPr>
            <a:normAutofit/>
          </a:bodyPr>
          <a:lstStyle/>
          <a:p>
            <a:pPr algn="ctr"/>
            <a:r>
              <a:rPr lang="uk-UA" sz="3200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За розташуванням у просторі стебла </a:t>
            </a:r>
            <a:r>
              <a:rPr lang="uk-UA" sz="3200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</a:rPr>
              <a:t>бувають: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79" y="6560170"/>
            <a:ext cx="1579321" cy="2978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998" l="3804" r="94457">
                        <a14:foregroundMark x1="49891" y1="8367" x2="49891" y2="8367"/>
                        <a14:foregroundMark x1="49891" y1="7515" x2="49891" y2="7515"/>
                        <a14:foregroundMark x1="71413" y1="87725" x2="71413" y2="87725"/>
                        <a14:foregroundMark x1="74891" y1="88176" x2="74891" y2="88176"/>
                        <a14:foregroundMark x1="36739" y1="38026" x2="36739" y2="38026"/>
                        <a14:foregroundMark x1="36739" y1="36022" x2="36739" y2="36022"/>
                        <a14:foregroundMark x1="65217" y1="41283" x2="65217" y2="41283"/>
                        <a14:foregroundMark x1="69130" y1="41082" x2="69130" y2="41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83" y="2038391"/>
            <a:ext cx="1901741" cy="41259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9"/>
          <a:srcRect l="7883"/>
          <a:stretch/>
        </p:blipFill>
        <p:spPr>
          <a:xfrm>
            <a:off x="1824862" y="1586933"/>
            <a:ext cx="2660101" cy="47721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199" y="6211050"/>
            <a:ext cx="2004075" cy="461665"/>
          </a:xfrm>
          <a:prstGeom prst="rect">
            <a:avLst/>
          </a:prstGeom>
          <a:solidFill>
            <a:srgbClr val="F6F6F4"/>
          </a:solidFill>
        </p:spPr>
        <p:txBody>
          <a:bodyPr wrap="none" rtlCol="0">
            <a:spAutoFit/>
          </a:bodyPr>
          <a:lstStyle/>
          <a:p>
            <a:r>
              <a:rPr lang="uk-UA" sz="2400" dirty="0" smtClean="0">
                <a:solidFill>
                  <a:srgbClr val="008080"/>
                </a:solidFill>
                <a:latin typeface="Comic Sans MS" panose="030F0702030302020204" pitchFamily="66" charset="0"/>
              </a:rPr>
              <a:t>прямостоячі</a:t>
            </a:r>
            <a:endParaRPr lang="ru-RU" sz="2400" dirty="0">
              <a:solidFill>
                <a:srgbClr val="00808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363" y="1724712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кукурудза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7556" y="120870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omic Sans MS" panose="030F0702030302020204" pitchFamily="66" charset="0"/>
              </a:rPr>
              <a:t>с</a:t>
            </a:r>
            <a:r>
              <a:rPr lang="uk-UA" dirty="0" smtClean="0">
                <a:latin typeface="Comic Sans MS" panose="030F0702030302020204" pitchFamily="66" charset="0"/>
              </a:rPr>
              <a:t>товбури дерев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100000" l="0" r="100000">
                        <a14:foregroundMark x1="40556" y1="74706" x2="40556" y2="74706"/>
                        <a14:foregroundMark x1="40000" y1="77647" x2="40000" y2="77647"/>
                        <a14:foregroundMark x1="39333" y1="79706" x2="39333" y2="797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3531" y="1943740"/>
            <a:ext cx="4019883" cy="15186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80082" y="3488935"/>
            <a:ext cx="1266693" cy="461665"/>
          </a:xfrm>
          <a:prstGeom prst="rect">
            <a:avLst/>
          </a:prstGeom>
          <a:solidFill>
            <a:srgbClr val="F6F6F4"/>
          </a:solidFill>
        </p:spPr>
        <p:txBody>
          <a:bodyPr wrap="none" rtlCol="0">
            <a:spAutoFit/>
          </a:bodyPr>
          <a:lstStyle/>
          <a:p>
            <a:r>
              <a:rPr lang="uk-UA" sz="2400" dirty="0" smtClean="0">
                <a:solidFill>
                  <a:srgbClr val="008080"/>
                </a:solidFill>
                <a:latin typeface="Comic Sans MS" panose="030F0702030302020204" pitchFamily="66" charset="0"/>
              </a:rPr>
              <a:t>повзучі</a:t>
            </a:r>
            <a:endParaRPr lang="ru-RU" sz="2400" dirty="0">
              <a:solidFill>
                <a:srgbClr val="00808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16766" y="98515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суниця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7126" y="197304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плющ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71" b="98324" l="9901" r="899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3490" y="-147990"/>
            <a:ext cx="1868208" cy="40477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97122" y="6164342"/>
            <a:ext cx="918841" cy="461665"/>
          </a:xfrm>
          <a:prstGeom prst="rect">
            <a:avLst/>
          </a:prstGeom>
          <a:solidFill>
            <a:srgbClr val="F6F6F4"/>
          </a:solidFill>
        </p:spPr>
        <p:txBody>
          <a:bodyPr wrap="none" rtlCol="0">
            <a:spAutoFit/>
          </a:bodyPr>
          <a:lstStyle/>
          <a:p>
            <a:r>
              <a:rPr lang="uk-UA" sz="2400" dirty="0" smtClean="0">
                <a:solidFill>
                  <a:srgbClr val="008080"/>
                </a:solidFill>
                <a:latin typeface="Comic Sans MS" panose="030F0702030302020204" pitchFamily="66" charset="0"/>
              </a:rPr>
              <a:t>виткі</a:t>
            </a:r>
            <a:endParaRPr lang="ru-RU" sz="2400" dirty="0">
              <a:solidFill>
                <a:srgbClr val="00808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11620" y="3916700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omic Sans MS" panose="030F0702030302020204" pitchFamily="66" charset="0"/>
              </a:rPr>
              <a:t>б</a:t>
            </a:r>
            <a:r>
              <a:rPr lang="uk-UA" dirty="0" smtClean="0">
                <a:latin typeface="Comic Sans MS" panose="030F0702030302020204" pitchFamily="66" charset="0"/>
              </a:rPr>
              <a:t>ерізка польова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62285" y="154004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хміль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7" t="9236" r="10282" b="10908"/>
          <a:stretch/>
        </p:blipFill>
        <p:spPr>
          <a:xfrm>
            <a:off x="7096176" y="3596503"/>
            <a:ext cx="2087866" cy="316864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315422" y="5898885"/>
            <a:ext cx="872355" cy="461665"/>
          </a:xfrm>
          <a:prstGeom prst="rect">
            <a:avLst/>
          </a:prstGeom>
          <a:solidFill>
            <a:srgbClr val="F6F6F4"/>
          </a:solidFill>
        </p:spPr>
        <p:txBody>
          <a:bodyPr wrap="none" rtlCol="0">
            <a:spAutoFit/>
          </a:bodyPr>
          <a:lstStyle/>
          <a:p>
            <a:r>
              <a:rPr lang="uk-UA" sz="2400" dirty="0" smtClean="0">
                <a:solidFill>
                  <a:srgbClr val="008080"/>
                </a:solidFill>
                <a:latin typeface="Comic Sans MS" panose="030F0702030302020204" pitchFamily="66" charset="0"/>
              </a:rPr>
              <a:t>чіпкі</a:t>
            </a:r>
            <a:endParaRPr lang="ru-RU" sz="2400" dirty="0">
              <a:solidFill>
                <a:srgbClr val="008080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1678" y="475731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виноград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79446" y="352053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Comic Sans MS" panose="030F0702030302020204" pitchFamily="66" charset="0"/>
              </a:rPr>
              <a:t>огірок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509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/>
      <p:bldP spid="9" grpId="0"/>
      <p:bldP spid="14" grpId="0" animBg="1"/>
      <p:bldP spid="15" grpId="0"/>
      <p:bldP spid="16" grpId="0"/>
      <p:bldP spid="21" grpId="0" animBg="1"/>
      <p:bldP spid="20" grpId="0"/>
      <p:bldP spid="23" grpId="0"/>
      <p:bldP spid="29" grpId="0" animBg="1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3044" b="4793"/>
          <a:stretch/>
        </p:blipFill>
        <p:spPr>
          <a:xfrm>
            <a:off x="6929090" y="66907"/>
            <a:ext cx="5162550" cy="666568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220" y="205105"/>
            <a:ext cx="3432810" cy="880745"/>
          </a:xfrm>
          <a:solidFill>
            <a:srgbClr val="F7F7F7"/>
          </a:solidFill>
        </p:spPr>
        <p:txBody>
          <a:bodyPr>
            <a:normAutofit/>
          </a:bodyPr>
          <a:lstStyle/>
          <a:p>
            <a:pPr algn="ctr"/>
            <a:r>
              <a:rPr lang="uk-UA" sz="3200" dirty="0" smtClean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Функції </a:t>
            </a:r>
            <a:r>
              <a:rPr lang="uk-UA" sz="3200" dirty="0" err="1" smtClean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пагона</a:t>
            </a:r>
            <a:r>
              <a:rPr lang="uk-UA" sz="3200" dirty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3200" dirty="0">
              <a:solidFill>
                <a:srgbClr val="00808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1908" y="1085850"/>
            <a:ext cx="7174230" cy="51923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фотосинтез </a:t>
            </a:r>
            <a:r>
              <a:rPr lang="uk-UA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(виконують листки і зелені стебла);  </a:t>
            </a:r>
            <a:endParaRPr lang="uk-UA" dirty="0" smtClean="0">
              <a:solidFill>
                <a:srgbClr val="000000"/>
              </a:solidFill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газообмін </a:t>
            </a:r>
            <a:r>
              <a:rPr lang="uk-UA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і випаровування (транспірацію) (через продихи листків);  </a:t>
            </a:r>
            <a:endParaRPr lang="uk-UA" dirty="0" smtClean="0">
              <a:solidFill>
                <a:srgbClr val="000000"/>
              </a:solidFill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транспорт </a:t>
            </a:r>
            <a:r>
              <a:rPr lang="uk-UA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органічних і неорганічних речовин по стеблу і листках; </a:t>
            </a:r>
            <a:endParaRPr lang="uk-UA" dirty="0" smtClean="0">
              <a:solidFill>
                <a:srgbClr val="000000"/>
              </a:solidFill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утворення </a:t>
            </a:r>
            <a:r>
              <a:rPr lang="uk-UA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генеративних органів (шишок у голонасінних і квіток у покритонасінних);    </a:t>
            </a:r>
            <a:endParaRPr lang="uk-UA" dirty="0" smtClean="0">
              <a:solidFill>
                <a:srgbClr val="000000"/>
              </a:solidFill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запасання </a:t>
            </a:r>
            <a:r>
              <a:rPr lang="uk-UA" dirty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поживних речовин у стеблі;     </a:t>
            </a:r>
            <a:endParaRPr lang="uk-UA" dirty="0" smtClean="0">
              <a:solidFill>
                <a:srgbClr val="000000"/>
              </a:solidFill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dirty="0" smtClean="0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вегетативне розмноження</a:t>
            </a:r>
            <a:endParaRPr lang="ru-RU" sz="1600" dirty="0" smtClean="0"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79" y="6560170"/>
            <a:ext cx="1579321" cy="2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8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7802" b="12278"/>
          <a:stretch/>
        </p:blipFill>
        <p:spPr>
          <a:xfrm>
            <a:off x="0" y="0"/>
            <a:ext cx="6426127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94663" y="3216507"/>
            <a:ext cx="6887737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8000" dirty="0" smtClean="0">
                <a:solidFill>
                  <a:srgbClr val="00808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Чи залишились запитання?</a:t>
            </a:r>
            <a:r>
              <a:rPr lang="ru-RU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4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79" y="6560170"/>
            <a:ext cx="1579321" cy="2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47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205</Words>
  <Application>Microsoft Office PowerPoint</Application>
  <PresentationFormat>Произвольный</PresentationFormat>
  <Paragraphs>57</Paragraphs>
  <Slides>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Пагін, його будова та функції. Видозміни пагонів </vt:lpstr>
      <vt:lpstr>Пагін - вегетативний орган рослини, утворений стеблом, листками, бруньками</vt:lpstr>
      <vt:lpstr>Пагін - вегетативний орган рослини, утворений стеблом, листками, бруньками</vt:lpstr>
      <vt:lpstr>Пагін - вегетативний орган рослини, утворений стеблом, листками, бруньками</vt:lpstr>
      <vt:lpstr>За розташуванням у просторі стебла бувають:</vt:lpstr>
      <vt:lpstr>Функції пагона:</vt:lpstr>
      <vt:lpstr>Чи залишились запитання?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</dc:creator>
  <cp:lastModifiedBy>User</cp:lastModifiedBy>
  <cp:revision>166</cp:revision>
  <dcterms:created xsi:type="dcterms:W3CDTF">2020-11-22T05:36:55Z</dcterms:created>
  <dcterms:modified xsi:type="dcterms:W3CDTF">2022-12-13T05:24:58Z</dcterms:modified>
</cp:coreProperties>
</file>